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 Hi</a:t>
            </a:r>
          </a:p>
          <a:p/>
          <a:p>
            <a:r>
              <a:t>Thanks for the introduction, I am Jérome Eertmans and I will present our work on comparing differentiable and dynamic ray tracing.</a:t>
            </a:r>
          </a:p>
          <a:p>
            <a:r>
              <a:t>This work was done in collaboration with the University of Bologna and UCLouvain.</a:t>
            </a:r>
          </a:p>
          <a:p/>
          <a:p>
            <a:r>
              <a:t>All the materials, including the slides, are available on GitHub or on my personal website, links at the end.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you look at the bigger picture, radio-wave propagation through RT is a two-step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## Dynamic scenes</a:t>
            </a:r>
          </a:p>
          <a:p>
            <a:r>
              <a:t>What happens when we change the scene?</a:t>
            </a:r>
          </a:p>
          <a:p/>
          <a:p>
            <a:r>
              <a:t>As just said, we could recompute the rays and EM fields, but this is expensive.</a:t>
            </a:r>
          </a:p>
          <a:p>
            <a:r>
              <a:t>If the scene only scene changes a little, a suggestion is that we could use the previous rays or EM fields,</a:t>
            </a:r>
          </a:p>
          <a:p>
            <a:r>
              <a:t>and local derivatives, to predict the new rays or EM fields.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have two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name the path tracing step as f(x).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 a full RT simulation as a 'snapshot'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Then we extrapolate future snapshots using previous ones and local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Diff. RT is about being able to differentiate any function of our code with respect to any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E.g., we define an objective function g(x), here, the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 use AD to perform gradient descend to find the optimal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observed the following limitations: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 Context</a:t>
            </a:r>
          </a:p>
          <a:p/>
          <a:p>
            <a:r>
              <a:t>We are interested with radio propagation modeling.</a:t>
            </a:r>
          </a:p>
          <a:p/>
          <a:p>
            <a:r>
              <a:t>As technologies evolve, the need for simulating dynamic scenes increases.</a:t>
            </a:r>
          </a:p>
          <a:p>
            <a:r>
              <a:t>Indeed, more and more applications assume an environment that is not static, where antennas</a:t>
            </a:r>
          </a:p>
          <a:p>
            <a:r>
              <a:t>and reflectors are moving.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contributions are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Contents of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rapidly compare the two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will use a simple example to illustrate the limits of snapshot extrapolation.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When performing RT, each reflection order is computed separately.</a:t>
            </a:r>
          </a:p>
          <a:p>
            <a:r>
              <a:t>E.g., the LOS path is computed first.</a:t>
            </a:r>
          </a:p>
          <a:p>
            <a:r>
              <a:t>Here, the lid region is the area where a LOS path exists.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Of course, ray tracing is not limited to first-order reflection.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By adding contributions from all previous reflections, we draw the multipath 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The superposition of all cells if what we call the Multipath Lifetime Map.</a:t>
            </a:r>
          </a:p>
          <a:p>
            <a:r>
              <a:t>A cell is defined as the area where the multipath structure remains the same,</a:t>
            </a:r>
          </a:p>
          <a:p>
            <a:r>
              <a:t>and a cell can be split into multiple regions.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 of course, the map changes when any other object, like TX, moves.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Dummy slide after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## Context examples</a:t>
            </a:r>
          </a:p>
          <a:p/>
          <a:p>
            <a:r>
              <a:t>In this example, we have a street canyon with many cars that are moving.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define two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practice, how to we compute the MLM?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place a grid of RXs in the scene and identify each path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then repeat the process for all RXs, identifying uniques cells.</a:t>
            </a:r>
          </a:p>
          <a:p/>
          <a:p>
            <a:r>
              <a:t>All the implementations details are available in the paper and in the provided tutorial.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can then compute the metrics.</a:t>
            </a:r>
          </a:p>
          <a:p>
            <a:r>
              <a:t>If we know the density of RXs, the cell area can be estimated by counting the number of RX per cell.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then compute the distance to the closest RX that is not in the same cell,</a:t>
            </a:r>
          </a:p>
          <a:p>
            <a:r>
              <a:t>and average the distance over all RXs in the cell to obtain the</a:t>
            </a:r>
          </a:p>
          <a:p>
            <a:r>
              <a:t>average inter-cell distance.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 MLM example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Animate MLMs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 discussed in the paper, metrics shows similar results to what is obtained from measurements of the coherence distance, time, stationarity,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When using an idiomatic Ray Tracing (RT) approach, we need to recompute paths for each</a:t>
            </a:r>
          </a:p>
          <a:p>
            <a:r>
              <a:t>scene variation, which become computationally expensive.</a:t>
            </a:r>
          </a:p>
          <a:p/>
          <a:p>
            <a:r>
              <a:t>While Ray Tracers and computers have become faster, recomputing all the</a:t>
            </a:r>
          </a:p>
          <a:p>
            <a:r>
              <a:t>paths everytime may not be the smartest approach.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Histogram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Dummy slide after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Let us recall the basics of Ray Tracing.</a:t>
            </a:r>
          </a:p>
          <a:p>
            <a:r>
              <a:t>A scene can be representated at any time as... some TX, some RX and some objects.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then trace the rays between TX and RX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And, using each reach ray, we compute the EM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E.g., EM fields can be used to compute the coverage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9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5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1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1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1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0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Relationship Id="rId5" Type="http://schemas.openxmlformats.org/officeDocument/2006/relationships/notesSlide" Target="../notesSlides/notesSlide2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2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2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2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25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26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Relationship Id="rId5" Type="http://schemas.openxmlformats.org/officeDocument/2006/relationships/notesSlide" Target="../notesSlides/notesSlide2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Relationship Id="rId5" Type="http://schemas.openxmlformats.org/officeDocument/2006/relationships/notesSlide" Target="../notesSlides/notesSlide28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Relationship Id="rId5" Type="http://schemas.openxmlformats.org/officeDocument/2006/relationships/notesSlide" Target="../notesSlides/notesSlide29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Relationship Id="rId5" Type="http://schemas.openxmlformats.org/officeDocument/2006/relationships/notesSlide" Target="../notesSlides/notesSlide30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Relationship Id="rId5" Type="http://schemas.openxmlformats.org/officeDocument/2006/relationships/notesSlide" Target="../notesSlides/notesSlide31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Relationship Id="rId5" Type="http://schemas.openxmlformats.org/officeDocument/2006/relationships/notesSlide" Target="../notesSlides/notesSlide3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Relationship Id="rId5" Type="http://schemas.openxmlformats.org/officeDocument/2006/relationships/notesSlide" Target="../notesSlides/notesSlide33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Relationship Id="rId5" Type="http://schemas.openxmlformats.org/officeDocument/2006/relationships/notesSlide" Target="../notesSlides/notesSlide34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Relationship Id="rId5" Type="http://schemas.openxmlformats.org/officeDocument/2006/relationships/notesSlide" Target="../notesSlides/notesSlide3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Relationship Id="rId5" Type="http://schemas.openxmlformats.org/officeDocument/2006/relationships/notesSlide" Target="../notesSlides/notesSlide36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Relationship Id="rId5" Type="http://schemas.openxmlformats.org/officeDocument/2006/relationships/notesSlide" Target="../notesSlides/notesSlide3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1.png"/><Relationship Id="rId5" Type="http://schemas.openxmlformats.org/officeDocument/2006/relationships/notesSlide" Target="../notesSlides/notesSlide38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2.png"/><Relationship Id="rId5" Type="http://schemas.openxmlformats.org/officeDocument/2006/relationships/notesSlide" Target="../notesSlides/notesSlide39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9.png"/><Relationship Id="rId5" Type="http://schemas.openxmlformats.org/officeDocument/2006/relationships/notesSlide" Target="../notesSlides/notesSlide40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70.png"/><Relationship Id="rId5" Type="http://schemas.openxmlformats.org/officeDocument/2006/relationships/notesSlide" Target="../notesSlides/notesSlide41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71.png"/><Relationship Id="rId5" Type="http://schemas.openxmlformats.org/officeDocument/2006/relationships/notesSlide" Target="../notesSlides/notesSlide4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816396ca3d47d476f43ba0c096803090dfbfa07f9aed3b0e219bc3b1c9d23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e0c2899370e103a310a5a80b6da2af68164da93a8b5940c6086bfa86c89df2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21d42f324758317a1562988c8b63b7579807ee3e2cdc51838ee1b705c3d40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b6aeccda0e2faf8e88b4fa67c504a362f4ecfac1444583aa5f9b0f92485fe3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e961ff2d787fa58fb7a78370d9ef5f35964b2e7df520746172540c5ccc107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059d5f709bd1a2b95a26b95ee8bbbcae11ac2dcc25f970b0401f19c3920cf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83160f15e4d1154fa33de7ecb791bbcd6fe48a02de61be48faa0efbe97090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3cb266fed79a3b6cee2849038e57afedb6da1a849d67ec323761b04c10c6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b7395ba57ffaed08c0fb2854dc6b0afb33ff078c3b69d6b8dabed705514a4c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f05a019a8e6c3014d545bb4a1e445ebdaa1abf11345a1615cc8f62e4655372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fca886e0bbb394b97fb1c9878ab51fa595ea0592f7aab124a5b44ff4e8b1e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97b711f918857060bb76554ca5565b261b16cea118db26657383667568f1a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d4f414392e37de3f08e5b5ef41b8a079819fbc209577ee3277fd809955992d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5f0b4cdcbfddf169c385b6c5b84c7db1790eccb5959e6466e6f5d7c61c973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52c364e41389de86117890c97665ef763cb9f0163974567731609b25cdc1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12e10a3e02be02e79f0fd98bf80c6e11af9fa292bda57fa37fc3410141c00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ec9733a114cbf99a8953c26e1fe796f3fb686be8801f2f10991ffa500fa86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6605c55f8f1e14aa7b4241af4dfb27105395401b417ad7294650d53b56f4a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472c7dba344f3812408bc158f4efbbe32a5fda2c580b16475f93eeac102a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b189fec317d57afd5018bd35b80480bd2abfe5d8c0099181862e61653a96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167b99eaa688a94d5bfd3012a4dabc5652780c676b18a20c919f6bc90dd0b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7ba4e7090a17356cad0e9c6087135f14655c42d828933c9e017b7acf31a90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14a1be3ac409e6675012d494c8f632ab8c134bb772ca2b991a405f91fbdab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170cf88ec45030b64c3a0d8f3f6284378b66460c96488a104aa311a31cb8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43a4fe45fbc13c5bf907fb52f2131611c57f28c806b226d0c53297aa7816b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a8ab6da0481c652b439ad7abc37a5570250364a880344bf3e35f3a05dfe21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0b668d18389a131bb20872b3256fa9a7a001c740ee8bf2525df255049da4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4f7ac2c57efc4a36f077475e788d23005903f00420a7b52cc240858a300c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d8577b5c689aaea63c33ffb16146798ded465188eac83d0dc120b62ab4f8ab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87efcb3a13f566659913886c8e6d92885ecfc86b09bd01b1a50fe4e8c19aec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3d85641384d42a7ecf06e8c08b738de073718e2816bd22ca5c1c910d94577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bca5f181e17c09f03b1d498168596cf5ab0fbc3489056f129ccb9e05c6046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3165ad5cc6ec1f0cbbf7e52e49c9cfed1df1cba7947cdd6606887d8920452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3ea177b2793b5b1b135737619a648503539988067d085d3cc90aa083a7244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5c24f90f915d4762d0edfab6f5df6d166fdc660de200e8163e8a8c86cf76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9292e78c23280641fa8cf3270075c5138e0c8582b3249833ac11b611e499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3b635703768fe0f3e85d9557b22f466ea1c7fa1333d8ca1f40c0de3181ff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19984d3baac79b894189300fd9ee3ee4334609265cdf7ab27abc0b7ad8975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b359d6c46d988b22aad70ba9adb822837a9abad4eb03a85ea4a908fcf1398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9fc9e1ec0e4096eb279d1e969174132bc5cba3b58bf2d0e378628197d6635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565e46d7f56a61a2ac7b46f030a97256bd3fbf772b6b0ed1ebb65406f95fd5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5b7a01d7b28a700f640a066fc29b45e59790e6948f98ae2eb9210c03c76b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29c2b6f6bc1c56b19e9189e02f866cc9618fc6f4b2f8218dbfd451eda74ef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f8e3e3bc16c2acc1d4f7c9c6c389a9ef128f50c27d41bb9517c3fb21cce75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b19c4e028ccf68b82cc2be6c4d91af2a73cf317ca4ce319e15b617e4b0d4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b60ed9e90df0c7059ec9d3c41abed2f18ea907051fa866a73fb97cfca7537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4e2557ef2bcc7d66a24f935815159b0badc621e09a437f5f360b3296d6ee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ff08c6765f0027b60ab7a9cdd174349a1268cf1c2b14380647b7a9deb697bb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02ac5ac4f8340a58328fdfc00dc67c289dbb5daeda2ef8b5f547d41392e82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541cc7afc3100b9a922f5a47fb776d90900238f78623fc037913cd54129a80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3bd7418b29f842b1f9802d545cc58c403046e892518ab0cc51059a037753c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762e699e70c90a68416895b697611b704be8f381f72ee1e42012b0002752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d3167943aab0e4d283b25f455f0b7fe4d2c52d77e8e235a815fd19e28b01b1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87953df29231bf2d0256559b0def57c89b263892b261a8961572f0d29142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066b6618f441e6c1002ba04e6ff1142dc9ff8882a8384de3a143cc2cc19040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80890ab6a84f3b2709c8a257897ba9a20c927e41e277186d21c4a5f205de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d3fef163803d8c41011cb5ca93d753c4ad4bdf468c59a36f55726574c6ca2f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2cfdc15c031f80f746fcaef356e03011fb2e0daa6d6b1b9b17c8fac96512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5ee5144fae21f267cb6e548a83371085da565f058349d32932f339ab11c2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f74845feec2aa45174e53cee22992297773ae8550b87129adff78470b118a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4e3883161c8fe05990afa84989db50e11cc46dd86a730a90f504f7d4ffce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559d0f5c9c6c3b051a10b70a28ee1032e03718d9632f8acaa7086a3238277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e13d1555e968930367e6df902da2d6729c052ba516d824fb2361904ba0c9c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49dc56d321bd17fff60a948ab5f04e7284e3f97ca8ac7d32394d28b75726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de42a8d5877833a6d89322c40ed1be9b5466c0a201489e9f092e2fb3e166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f75a85094e4773e5b0edc224313b46dfe28579f577a8d6a1d4f72f3b28f736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15e6ad39b88abc2443143041cb964bad3d4acb9c69738bf16137fec818580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da27a213aab5df709979a04892528bde1205743b085c1747c0e94771ae1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99a869a8b29475d4403e0c85246f4864fc774e8077fbbc8d60d575a227d6b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66fd626e49af41159688e82da46966108f7e9058fa805a525e5be6363cc93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6a0df8934db7aeb41c4c72171f6ca552a23bdbbbb35e35391c752ccc1a729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bb3edda199f9a17e3cb9a1904b32c315eaba9c07fd5e418df7abe82896b52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